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60" r:id="rId4"/>
    <p:sldId id="258" r:id="rId5"/>
    <p:sldId id="275" r:id="rId6"/>
    <p:sldId id="277" r:id="rId7"/>
    <p:sldId id="276" r:id="rId8"/>
    <p:sldId id="278" r:id="rId9"/>
    <p:sldId id="291" r:id="rId10"/>
    <p:sldId id="292" r:id="rId11"/>
    <p:sldId id="293" r:id="rId12"/>
    <p:sldId id="294" r:id="rId13"/>
    <p:sldId id="295" r:id="rId14"/>
    <p:sldId id="262" r:id="rId15"/>
    <p:sldId id="263" r:id="rId16"/>
    <p:sldId id="279" r:id="rId17"/>
    <p:sldId id="284" r:id="rId18"/>
    <p:sldId id="281" r:id="rId19"/>
    <p:sldId id="280" r:id="rId20"/>
    <p:sldId id="283" r:id="rId21"/>
    <p:sldId id="282" r:id="rId22"/>
    <p:sldId id="267" r:id="rId23"/>
    <p:sldId id="272" r:id="rId24"/>
    <p:sldId id="268" r:id="rId25"/>
    <p:sldId id="271" r:id="rId26"/>
  </p:sldIdLst>
  <p:sldSz cx="9144000" cy="5143500" type="screen16x9"/>
  <p:notesSz cx="6858000" cy="9144000"/>
  <p:custDataLst>
    <p:tags r:id="rId28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40" autoAdjust="0"/>
  </p:normalViewPr>
  <p:slideViewPr>
    <p:cSldViewPr>
      <p:cViewPr>
        <p:scale>
          <a:sx n="125" d="100"/>
          <a:sy n="125" d="100"/>
        </p:scale>
        <p:origin x="-65" y="3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A10B4-94AF-440C-981A-AB991F7E187F}" type="datetimeFigureOut">
              <a:rPr lang="zh-TW" altLang="en-US" smtClean="0"/>
              <a:t>2017/8/1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4B9F8-0D44-4ED7-89F9-DBBB307B91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921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4B9F8-0D44-4ED7-89F9-DBBB307B91B2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5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4B9F8-0D44-4ED7-89F9-DBBB307B91B2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099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4B9F8-0D44-4ED7-89F9-DBBB307B91B2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83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4B9F8-0D44-4ED7-89F9-DBBB307B91B2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83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"/>
          <a:stretch/>
        </p:blipFill>
        <p:spPr>
          <a:xfrm>
            <a:off x="0" y="-10236"/>
            <a:ext cx="9144000" cy="51639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62225" y="1937147"/>
            <a:ext cx="6381750" cy="17907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71750" y="3762375"/>
            <a:ext cx="6343650" cy="79057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5156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4A3-56DA-4A05-B8C3-71199E81798F}" type="datetimeFigureOut">
              <a:rPr lang="zh-TW" altLang="en-US" smtClean="0"/>
              <a:t>2017/8/1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C56C-4DDD-4E83-9171-5E9BDD3151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528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4A3-56DA-4A05-B8C3-71199E81798F}" type="datetimeFigureOut">
              <a:rPr lang="zh-TW" altLang="en-US" smtClean="0"/>
              <a:t>2017/8/1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C56C-4DDD-4E83-9171-5E9BDD3151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993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1219202"/>
            <a:ext cx="1971675" cy="3413522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1228726"/>
            <a:ext cx="5800725" cy="340399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4A3-56DA-4A05-B8C3-71199E81798F}" type="datetimeFigureOut">
              <a:rPr lang="zh-TW" altLang="en-US" smtClean="0"/>
              <a:t>2017/8/1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C56C-4DDD-4E83-9171-5E9BDD3151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2193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4A3-56DA-4A05-B8C3-71199E81798F}" type="datetimeFigureOut">
              <a:rPr lang="zh-TW" altLang="en-US" smtClean="0"/>
              <a:t>2017/8/1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C56C-4DDD-4E83-9171-5E9BDD3151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1296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4A3-56DA-4A05-B8C3-71199E81798F}" type="datetimeFigureOut">
              <a:rPr lang="zh-TW" altLang="en-US" smtClean="0"/>
              <a:t>2017/8/1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C56C-4DDD-4E83-9171-5E9BDD3151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38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4A3-56DA-4A05-B8C3-71199E81798F}" type="datetimeFigureOut">
              <a:rPr lang="zh-TW" altLang="en-US" smtClean="0"/>
              <a:t>2017/8/1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C56C-4DDD-4E83-9171-5E9BDD3151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2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4A3-56DA-4A05-B8C3-71199E81798F}" type="datetimeFigureOut">
              <a:rPr lang="zh-TW" altLang="en-US" smtClean="0"/>
              <a:t>2017/8/1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C56C-4DDD-4E83-9171-5E9BDD3151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0309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4A3-56DA-4A05-B8C3-71199E81798F}" type="datetimeFigureOut">
              <a:rPr lang="zh-TW" altLang="en-US" smtClean="0"/>
              <a:t>2017/8/1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C56C-4DDD-4E83-9171-5E9BDD3151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4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4A3-56DA-4A05-B8C3-71199E81798F}" type="datetimeFigureOut">
              <a:rPr lang="zh-TW" altLang="en-US" smtClean="0"/>
              <a:t>2017/8/1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C56C-4DDD-4E83-9171-5E9BDD3151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863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4A3-56DA-4A05-B8C3-71199E81798F}" type="datetimeFigureOut">
              <a:rPr lang="zh-TW" altLang="en-US" smtClean="0"/>
              <a:t>2017/8/1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C56C-4DDD-4E83-9171-5E9BDD3151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55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-2286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1304925"/>
            <a:ext cx="4629150" cy="309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4A3-56DA-4A05-B8C3-71199E81798F}" type="datetimeFigureOut">
              <a:rPr lang="zh-TW" altLang="en-US" smtClean="0"/>
              <a:t>2017/8/1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C56C-4DDD-4E83-9171-5E9BDD3151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685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3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"/>
          <a:stretch/>
        </p:blipFill>
        <p:spPr>
          <a:xfrm>
            <a:off x="0" y="-10236"/>
            <a:ext cx="9144000" cy="5153736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5477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F74A3-56DA-4A05-B8C3-71199E81798F}" type="datetimeFigureOut">
              <a:rPr lang="zh-TW" altLang="en-US" smtClean="0"/>
              <a:t>2017/8/1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9C56C-4DDD-4E83-9171-5E9BDD3151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1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62225" y="2533650"/>
            <a:ext cx="6381750" cy="1790700"/>
          </a:xfrm>
        </p:spPr>
        <p:txBody>
          <a:bodyPr>
            <a:normAutofit/>
          </a:bodyPr>
          <a:lstStyle/>
          <a:p>
            <a:r>
              <a:rPr lang="en-US" altLang="zh-TW" sz="4200" dirty="0" err="1" smtClean="0"/>
              <a:t>AerTab</a:t>
            </a:r>
            <a:r>
              <a:rPr lang="en-US" altLang="zh-TW" sz="4200" dirty="0" smtClean="0"/>
              <a:t> </a:t>
            </a:r>
            <a:r>
              <a:rPr lang="en-US" altLang="zh-TW" sz="4200" dirty="0"/>
              <a:t>S</a:t>
            </a:r>
            <a:r>
              <a:rPr lang="en-US" altLang="zh-TW" sz="4200" dirty="0" smtClean="0"/>
              <a:t>eries</a:t>
            </a:r>
            <a:br>
              <a:rPr lang="en-US" altLang="zh-TW" sz="4200" dirty="0" smtClean="0"/>
            </a:br>
            <a:r>
              <a:rPr lang="en-US" altLang="zh-TW" sz="4200" dirty="0" smtClean="0"/>
              <a:t>Product Introduction</a:t>
            </a:r>
            <a:br>
              <a:rPr lang="en-US" altLang="zh-TW" sz="4200" dirty="0" smtClean="0"/>
            </a:br>
            <a:r>
              <a:rPr lang="en-US" altLang="zh-TW" sz="2000" dirty="0" smtClean="0"/>
              <a:t>AT-1450</a:t>
            </a:r>
            <a:endParaRPr lang="zh-TW" altLang="en-US" sz="20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010400" y="4552950"/>
            <a:ext cx="2133600" cy="485775"/>
          </a:xfrm>
        </p:spPr>
        <p:txBody>
          <a:bodyPr>
            <a:normAutofit/>
          </a:bodyPr>
          <a:lstStyle/>
          <a:p>
            <a:r>
              <a:rPr lang="en-US" altLang="zh-TW" sz="2000" dirty="0" smtClean="0"/>
              <a:t>July 2016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7967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 Quick Tour for Cradle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6247" y1="14055" x2="6247" y2="14055"/>
                        <a14:backgroundMark x1="28595" y1="12197" x2="28595" y2="12197"/>
                        <a14:backgroundMark x1="18632" y1="20355" x2="18632" y2="2035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0" t="17048" r="16050" b="11840"/>
          <a:stretch/>
        </p:blipFill>
        <p:spPr>
          <a:xfrm>
            <a:off x="874618" y="1709819"/>
            <a:ext cx="3877621" cy="2737144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6247" y1="14055" x2="6247" y2="14055"/>
                        <a14:backgroundMark x1="28595" y1="12197" x2="28595" y2="12197"/>
                        <a14:backgroundMark x1="18632" y1="20355" x2="18632" y2="2035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61" t="42925" r="22126" b="33319"/>
          <a:stretch/>
        </p:blipFill>
        <p:spPr>
          <a:xfrm>
            <a:off x="1408904" y="1998067"/>
            <a:ext cx="2362200" cy="914401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247" y1="14055" x2="6247" y2="14055"/>
                        <a14:backgroundMark x1="28595" y1="12197" x2="28595" y2="12197"/>
                        <a14:backgroundMark x1="18632" y1="20355" x2="18632" y2="2035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61" t="42925" r="22126" b="33319"/>
          <a:stretch/>
        </p:blipFill>
        <p:spPr>
          <a:xfrm>
            <a:off x="1195954" y="3193532"/>
            <a:ext cx="2362200" cy="91440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" b="89984" l="54" r="89984">
                        <a14:foregroundMark x1="46150" y1="48142" x2="46150" y2="48142"/>
                        <a14:foregroundMark x1="23371" y1="76979" x2="54" y2="80695"/>
                        <a14:foregroundMark x1="5977" y1="53635" x2="5977" y2="53635"/>
                        <a14:foregroundMark x1="83199" y1="53635" x2="84437" y2="242"/>
                        <a14:backgroundMark x1="25579" y1="87803" x2="25579" y2="87803"/>
                        <a14:backgroundMark x1="73506" y1="89418" x2="73506" y2="89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14" t="34331" r="14203" b="18514"/>
          <a:stretch/>
        </p:blipFill>
        <p:spPr>
          <a:xfrm>
            <a:off x="5410200" y="2198945"/>
            <a:ext cx="2344322" cy="1264497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7742439" y="2068140"/>
            <a:ext cx="898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Cradle Port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直線單箭頭接點 28"/>
          <p:cNvCxnSpPr/>
          <p:nvPr/>
        </p:nvCxnSpPr>
        <p:spPr>
          <a:xfrm flipV="1">
            <a:off x="5292659" y="3675472"/>
            <a:ext cx="222640" cy="288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flipH="1">
            <a:off x="4080536" y="3960731"/>
            <a:ext cx="121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/>
          <p:nvPr/>
        </p:nvCxnSpPr>
        <p:spPr>
          <a:xfrm flipH="1">
            <a:off x="6492240" y="2360642"/>
            <a:ext cx="349038" cy="227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/>
          <p:cNvCxnSpPr/>
          <p:nvPr/>
        </p:nvCxnSpPr>
        <p:spPr>
          <a:xfrm>
            <a:off x="6844837" y="2364386"/>
            <a:ext cx="1142095" cy="60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7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AT-1450+Cradle Assembly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27" b="78416" l="3760" r="100000">
                        <a14:foregroundMark x1="14554" y1="26031" x2="9642" y2="25707"/>
                        <a14:foregroundMark x1="5518" y1="74939" x2="5518" y2="74939"/>
                        <a14:foregroundMark x1="5518" y1="74050" x2="4912" y2="72757"/>
                        <a14:foregroundMark x1="4791" y1="72514" x2="4791" y2="72514"/>
                        <a14:foregroundMark x1="45664" y1="15845" x2="66161" y2="9216"/>
                        <a14:backgroundMark x1="82535" y1="53597" x2="84536" y2="55457"/>
                        <a14:backgroundMark x1="85264" y1="55618" x2="83990" y2="54891"/>
                        <a14:backgroundMark x1="53426" y1="11399" x2="59794" y2="10024"/>
                        <a14:backgroundMark x1="86416" y1="58771" x2="96361" y2="64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962150"/>
            <a:ext cx="3200400" cy="24003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50" b="78981" l="5640" r="99697">
                        <a14:foregroundMark x1="23893" y1="71706" x2="41419" y2="66370"/>
                        <a14:foregroundMark x1="7095" y1="73161" x2="8247" y2="75667"/>
                        <a14:foregroundMark x1="9885" y1="76718" x2="73438" y2="71544"/>
                        <a14:backgroundMark x1="82110" y1="59256" x2="94906" y2="64753"/>
                        <a14:backgroundMark x1="94663" y1="30800" x2="99090" y2="34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90564"/>
            <a:ext cx="3124200" cy="23431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3" b="78173" l="4791" r="100000">
                        <a14:foregroundMark x1="6549" y1="72352" x2="6549" y2="70574"/>
                        <a14:foregroundMark x1="25106" y1="71302" x2="49545" y2="68553"/>
                        <a14:backgroundMark x1="80109" y1="29992" x2="99454" y2="33145"/>
                        <a14:backgroundMark x1="84779" y1="44543" x2="85446" y2="44382"/>
                        <a14:backgroundMark x1="83748" y1="44705" x2="88417" y2="44058"/>
                        <a14:backgroundMark x1="99454" y1="66774" x2="99879" y2="66774"/>
                        <a14:backgroundMark x1="87993" y1="64349" x2="88902" y2="6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76" y="1885950"/>
            <a:ext cx="2979024" cy="22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AT-1450+Cradle Assembly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3" b="89976" l="4124" r="100000">
                        <a14:foregroundMark x1="5458" y1="73403" x2="6974" y2="75505"/>
                        <a14:foregroundMark x1="14008" y1="75748" x2="82777" y2="66128"/>
                        <a14:foregroundMark x1="22438" y1="73888" x2="38690" y2="71463"/>
                        <a14:foregroundMark x1="4973" y1="73242" x2="4912" y2="72514"/>
                        <a14:backgroundMark x1="80655" y1="14147" x2="94906" y2="40825"/>
                        <a14:backgroundMark x1="83141" y1="67502" x2="84112" y2="69281"/>
                        <a14:backgroundMark x1="86416" y1="70736" x2="87326" y2="73403"/>
                        <a14:backgroundMark x1="92784" y1="73727" x2="93329" y2="70897"/>
                        <a14:backgroundMark x1="86901" y1="70574" x2="85688" y2="70736"/>
                        <a14:backgroundMark x1="91753" y1="47049" x2="93572" y2="46160"/>
                        <a14:backgroundMark x1="83323" y1="67179" x2="83323" y2="67179"/>
                        <a14:backgroundMark x1="92905" y1="70897" x2="92905" y2="70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962150"/>
            <a:ext cx="3149600" cy="23622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100000" l="9885" r="100000">
                        <a14:foregroundMark x1="23651" y1="79386" x2="48454" y2="76556"/>
                        <a14:foregroundMark x1="10976" y1="79143" x2="12007" y2="81326"/>
                        <a14:foregroundMark x1="15100" y1="82943" x2="81807" y2="74778"/>
                        <a14:foregroundMark x1="17768" y1="26516" x2="64767" y2="29022"/>
                        <a14:backgroundMark x1="55549" y1="20291" x2="67192" y2="20453"/>
                        <a14:backgroundMark x1="84233" y1="32579" x2="98908" y2="29022"/>
                        <a14:backgroundMark x1="90237" y1="32741" x2="97210" y2="55376"/>
                        <a14:backgroundMark x1="78108" y1="77203" x2="81201" y2="96605"/>
                        <a14:backgroundMark x1="81019" y1="75990" x2="81322" y2="75263"/>
                        <a14:backgroundMark x1="74894" y1="35974" x2="79442" y2="34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"/>
          <a:stretch/>
        </p:blipFill>
        <p:spPr>
          <a:xfrm>
            <a:off x="2971800" y="1666253"/>
            <a:ext cx="3203338" cy="242949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665" l="9885" r="100000">
                        <a14:foregroundMark x1="12250" y1="91269" x2="11461" y2="89814"/>
                        <a14:foregroundMark x1="11098" y1="89491" x2="11219" y2="88440"/>
                        <a14:foregroundMark x1="65312" y1="16168" x2="66889" y2="17623"/>
                        <a14:backgroundMark x1="58581" y1="20776" x2="97878" y2="19968"/>
                        <a14:backgroundMark x1="36082" y1="5659" x2="50879" y2="1293"/>
                        <a14:backgroundMark x1="54093" y1="889" x2="56216" y2="0"/>
                        <a14:backgroundMark x1="85749" y1="51981" x2="91753" y2="50849"/>
                        <a14:backgroundMark x1="97999" y1="49070" x2="99757" y2="51091"/>
                        <a14:backgroundMark x1="98423" y1="49475" x2="99879" y2="48909"/>
                        <a14:backgroundMark x1="83020" y1="35732" x2="83020" y2="35732"/>
                        <a14:backgroundMark x1="86113" y1="16006" x2="70224" y2="15845"/>
                        <a14:backgroundMark x1="56458" y1="20776" x2="63978" y2="16572"/>
                        <a14:backgroundMark x1="58217" y1="18351" x2="62462" y2="16411"/>
                        <a14:backgroundMark x1="57429" y1="18189" x2="59976" y2="17057"/>
                        <a14:backgroundMark x1="77320" y1="15279" x2="82110" y2="15441"/>
                        <a14:backgroundMark x1="81989" y1="15521" x2="82777" y2="15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38" y="1762244"/>
            <a:ext cx="2983351" cy="22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1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AT-1450+Cradle Assembly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8"/>
          <a:stretch/>
        </p:blipFill>
        <p:spPr>
          <a:xfrm>
            <a:off x="5336654" y="3210468"/>
            <a:ext cx="3807346" cy="12012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350"/>
            <a:ext cx="3346994" cy="6797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94411"/>
            <a:ext cx="2294735" cy="1716678"/>
          </a:xfrm>
          <a:prstGeom prst="rect">
            <a:avLst/>
          </a:prstGeom>
        </p:spPr>
      </p:pic>
      <p:cxnSp>
        <p:nvCxnSpPr>
          <p:cNvPr id="10" name="直線單箭頭接點 9"/>
          <p:cNvCxnSpPr/>
          <p:nvPr/>
        </p:nvCxnSpPr>
        <p:spPr>
          <a:xfrm>
            <a:off x="3810000" y="1733550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4995672" y="1733550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V="1">
            <a:off x="3810000" y="3736086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V="1">
            <a:off x="5007864" y="3702558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橢圓 16"/>
          <p:cNvSpPr/>
          <p:nvPr/>
        </p:nvSpPr>
        <p:spPr>
          <a:xfrm>
            <a:off x="286512" y="1529334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1808928" y="1689354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6406896" y="4123209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8382000" y="3664458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104" descr="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61152" y="1379746"/>
            <a:ext cx="297696" cy="15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4" descr="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46824" y="1392220"/>
            <a:ext cx="297696" cy="15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4" descr="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61151" y="4241093"/>
            <a:ext cx="297696" cy="15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4" descr="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64001" y="4241094"/>
            <a:ext cx="297696" cy="15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9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Docking Station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669461"/>
              </p:ext>
            </p:extLst>
          </p:nvPr>
        </p:nvGraphicFramePr>
        <p:xfrm>
          <a:off x="4357156" y="1276350"/>
          <a:ext cx="4101044" cy="3429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14024"/>
                <a:gridCol w="2187020"/>
              </a:tblGrid>
              <a:tr h="48644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aseline="0" dirty="0" smtClean="0"/>
                        <a:t>Service Station</a:t>
                      </a:r>
                      <a:endParaRPr lang="zh-TW" alt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36246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Default I/O Port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/>
                </a:tc>
              </a:tr>
              <a:tr h="336246">
                <a:tc rowSpan="6"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100" dirty="0" smtClean="0"/>
                        <a:t>12V DC in</a:t>
                      </a:r>
                      <a:endParaRPr lang="zh-TW" altLang="en-US" sz="1100" dirty="0"/>
                    </a:p>
                  </a:txBody>
                  <a:tcPr/>
                </a:tc>
              </a:tr>
              <a:tr h="324295">
                <a:tc vMerge="1"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100" baseline="0" dirty="0" smtClean="0"/>
                        <a:t>12V RJ-11 Cash Drawer Port</a:t>
                      </a:r>
                    </a:p>
                  </a:txBody>
                  <a:tcPr/>
                </a:tc>
              </a:tr>
              <a:tr h="324295">
                <a:tc vMerge="1"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100" dirty="0" smtClean="0"/>
                        <a:t>Full HDMI port</a:t>
                      </a:r>
                      <a:endParaRPr lang="zh-TW" altLang="en-US" sz="1100" dirty="0"/>
                    </a:p>
                  </a:txBody>
                  <a:tcPr/>
                </a:tc>
              </a:tr>
              <a:tr h="324295">
                <a:tc vMerge="1"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100" dirty="0" smtClean="0"/>
                        <a:t>10/100 Ethernet</a:t>
                      </a:r>
                      <a:endParaRPr lang="zh-TW" altLang="en-US" sz="1100" dirty="0"/>
                    </a:p>
                  </a:txBody>
                  <a:tcPr/>
                </a:tc>
              </a:tr>
              <a:tr h="324295">
                <a:tc vMerge="1"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100" dirty="0" smtClean="0"/>
                        <a:t>2 x USB 2.0</a:t>
                      </a:r>
                      <a:endParaRPr lang="zh-TW" altLang="en-US" sz="1100" dirty="0"/>
                    </a:p>
                  </a:txBody>
                  <a:tcPr/>
                </a:tc>
              </a:tr>
              <a:tr h="324295">
                <a:tc vMerge="1"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100" dirty="0"/>
                    </a:p>
                  </a:txBody>
                  <a:tcPr/>
                </a:tc>
              </a:tr>
              <a:tr h="324295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Power Adaptor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100" dirty="0" smtClean="0"/>
                        <a:t>12V 60W / 12V 150W</a:t>
                      </a:r>
                    </a:p>
                  </a:txBody>
                  <a:tcPr/>
                </a:tc>
              </a:tr>
              <a:tr h="324295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Optional I/O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 smtClean="0"/>
                        <a:t>Type</a:t>
                      </a:r>
                      <a:r>
                        <a:rPr lang="en-US" altLang="zh-TW" sz="1100" baseline="0" dirty="0" smtClean="0"/>
                        <a:t> A/B/C/G/H</a:t>
                      </a:r>
                      <a:endParaRPr lang="zh-TW" altLang="en-US" sz="11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36" y="2876550"/>
            <a:ext cx="1828800" cy="33979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4" y="1289196"/>
            <a:ext cx="1645013" cy="160114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t="3597" r="3342" b="699"/>
          <a:stretch/>
        </p:blipFill>
        <p:spPr>
          <a:xfrm>
            <a:off x="121324" y="3130597"/>
            <a:ext cx="1752601" cy="17526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76591"/>
            <a:ext cx="1434350" cy="160114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72" y="3130597"/>
            <a:ext cx="1824976" cy="17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Docking Station Second I/O</a:t>
            </a:r>
            <a:endParaRPr lang="zh-TW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632587"/>
              </p:ext>
            </p:extLst>
          </p:nvPr>
        </p:nvGraphicFramePr>
        <p:xfrm>
          <a:off x="1081337" y="1176314"/>
          <a:ext cx="6614863" cy="31468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1263"/>
                <a:gridCol w="1553203"/>
                <a:gridCol w="1342692"/>
                <a:gridCol w="3047705"/>
              </a:tblGrid>
              <a:tr h="5857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 smtClean="0">
                          <a:effectLst/>
                        </a:rPr>
                        <a:t>   Type </a:t>
                      </a:r>
                      <a:r>
                        <a:rPr lang="en-US" sz="1300" b="1" u="none" strike="noStrike" dirty="0">
                          <a:effectLst/>
                        </a:rPr>
                        <a:t>A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300" b="1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300" b="1" dirty="0" smtClean="0"/>
                        <a:t>           </a:t>
                      </a:r>
                      <a:endParaRPr lang="zh-TW" altLang="en-US" sz="1300" b="1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 smtClean="0">
                          <a:effectLst/>
                        </a:rPr>
                        <a:t> 1*24V </a:t>
                      </a:r>
                      <a:r>
                        <a:rPr lang="en-US" sz="1300" b="1" u="none" strike="noStrike" dirty="0">
                          <a:effectLst/>
                        </a:rPr>
                        <a:t>Out、 2*RJ45 COM </a:t>
                      </a:r>
                      <a:r>
                        <a:rPr lang="en-US" sz="1300" b="1" u="none" strike="noStrike" dirty="0" smtClean="0">
                          <a:effectLst/>
                        </a:rPr>
                        <a:t>port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357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 smtClean="0">
                          <a:effectLst/>
                        </a:rPr>
                        <a:t>   Type </a:t>
                      </a:r>
                      <a:r>
                        <a:rPr lang="en-US" sz="1300" b="1" u="none" strike="noStrike" dirty="0">
                          <a:effectLst/>
                        </a:rPr>
                        <a:t>B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300" b="1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300" b="1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 smtClean="0">
                          <a:effectLst/>
                        </a:rPr>
                        <a:t> 1*PUSB24V、2*RJ45COM Port    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357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 smtClean="0">
                          <a:effectLst/>
                        </a:rPr>
                        <a:t>   Type </a:t>
                      </a:r>
                      <a:r>
                        <a:rPr lang="en-US" sz="1300" b="1" u="none" strike="noStrike" dirty="0">
                          <a:effectLst/>
                        </a:rPr>
                        <a:t>C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300" b="1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300" b="1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 smtClean="0">
                          <a:effectLst/>
                        </a:rPr>
                        <a:t> 1*PUSB12V、2*RJ45COM Port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3579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1" u="none" strike="noStrike" dirty="0" smtClean="0">
                          <a:effectLst/>
                        </a:rPr>
                        <a:t>Type G</a:t>
                      </a:r>
                      <a:endParaRPr lang="en-US" altLang="zh-TW" sz="1300" b="1" i="0" u="none" strike="noStrike" dirty="0" smtClean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300" b="1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300" b="1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1" u="none" strike="noStrike" dirty="0" smtClean="0">
                          <a:effectLst/>
                        </a:rPr>
                        <a:t>3*PUSB12V</a:t>
                      </a:r>
                      <a:endParaRPr lang="en-US" altLang="zh-TW" sz="1300" b="1" i="0" u="none" strike="noStrike" dirty="0" smtClean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5367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1" u="none" strike="noStrike" dirty="0" smtClean="0">
                          <a:effectLst/>
                        </a:rPr>
                        <a:t>Type H</a:t>
                      </a:r>
                      <a:endParaRPr lang="en-US" altLang="zh-TW" sz="1300" b="1" i="0" u="none" strike="noStrike" dirty="0" smtClean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300" b="1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1" u="none" strike="noStrike" dirty="0" smtClean="0">
                          <a:effectLst/>
                        </a:rPr>
                        <a:t>1*PUSB24V、2*PUSB12V</a:t>
                      </a:r>
                      <a:endParaRPr lang="en-US" altLang="zh-TW" sz="1300" b="1" i="0" u="none" strike="noStrike" dirty="0" smtClean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4" name="群組 3"/>
          <p:cNvGrpSpPr/>
          <p:nvPr/>
        </p:nvGrpSpPr>
        <p:grpSpPr>
          <a:xfrm>
            <a:off x="2260288" y="1312992"/>
            <a:ext cx="1817075" cy="1651663"/>
            <a:chOff x="1411810" y="1087463"/>
            <a:chExt cx="2472683" cy="276337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810" y="2018487"/>
              <a:ext cx="2472683" cy="771014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2" t="9636" r="3411" b="13270"/>
            <a:stretch/>
          </p:blipFill>
          <p:spPr>
            <a:xfrm>
              <a:off x="1423748" y="1087463"/>
              <a:ext cx="2384847" cy="635959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100" y="3056043"/>
              <a:ext cx="2438718" cy="794791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2286000" y="3105150"/>
            <a:ext cx="1784767" cy="1160656"/>
            <a:chOff x="1847045" y="968101"/>
            <a:chExt cx="2965367" cy="185935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045" y="968101"/>
              <a:ext cx="2965367" cy="874759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045" y="1944672"/>
              <a:ext cx="2965365" cy="882784"/>
            </a:xfrm>
            <a:prstGeom prst="rect">
              <a:avLst/>
            </a:prstGeom>
          </p:spPr>
        </p:pic>
      </p:grp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t="14066" r="84086" b="23676"/>
          <a:stretch/>
        </p:blipFill>
        <p:spPr>
          <a:xfrm>
            <a:off x="2438400" y="1333068"/>
            <a:ext cx="221673" cy="33996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t="14066" r="84086" b="23676"/>
          <a:stretch/>
        </p:blipFill>
        <p:spPr>
          <a:xfrm>
            <a:off x="2840181" y="1955223"/>
            <a:ext cx="221673" cy="33996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t="14066" r="84086" b="23676"/>
          <a:stretch/>
        </p:blipFill>
        <p:spPr>
          <a:xfrm>
            <a:off x="2867889" y="2584655"/>
            <a:ext cx="221673" cy="3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5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 Quick Tour for </a:t>
            </a:r>
            <a:r>
              <a:rPr lang="en-US" altLang="zh-TW" dirty="0" smtClean="0"/>
              <a:t>Docking Station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5926" r="4568" b="4074"/>
          <a:stretch/>
        </p:blipFill>
        <p:spPr>
          <a:xfrm>
            <a:off x="1000044" y="1197574"/>
            <a:ext cx="2607733" cy="3200400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>
            <a:off x="1295400" y="2056965"/>
            <a:ext cx="457200" cy="4360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H="1">
            <a:off x="685800" y="2056965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/>
          <p:cNvSpPr txBox="1"/>
          <p:nvPr/>
        </p:nvSpPr>
        <p:spPr>
          <a:xfrm>
            <a:off x="0" y="1807174"/>
            <a:ext cx="14237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Docking Connector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8518" r="2593" b="1112"/>
          <a:stretch/>
        </p:blipFill>
        <p:spPr>
          <a:xfrm>
            <a:off x="4114800" y="1211349"/>
            <a:ext cx="2583305" cy="3352800"/>
          </a:xfrm>
          <a:prstGeom prst="rect">
            <a:avLst/>
          </a:prstGeom>
        </p:spPr>
      </p:pic>
      <p:cxnSp>
        <p:nvCxnSpPr>
          <p:cNvPr id="12" name="直線單箭頭接點 11"/>
          <p:cNvCxnSpPr/>
          <p:nvPr/>
        </p:nvCxnSpPr>
        <p:spPr>
          <a:xfrm flipH="1">
            <a:off x="5421370" y="1630947"/>
            <a:ext cx="7508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68" y="1615684"/>
            <a:ext cx="1222884" cy="505104"/>
          </a:xfrm>
          <a:prstGeom prst="rect">
            <a:avLst/>
          </a:prstGeom>
        </p:spPr>
      </p:pic>
      <p:sp>
        <p:nvSpPr>
          <p:cNvPr id="52" name="文字方塊 51"/>
          <p:cNvSpPr txBox="1"/>
          <p:nvPr/>
        </p:nvSpPr>
        <p:spPr>
          <a:xfrm>
            <a:off x="5576416" y="1353430"/>
            <a:ext cx="914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Tablet Lock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7127302" y="1865781"/>
            <a:ext cx="282456" cy="18376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49" y="4333882"/>
            <a:ext cx="2511998" cy="46053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772400" y="4440979"/>
            <a:ext cx="1153551" cy="264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/>
          <p:nvPr/>
        </p:nvCxnSpPr>
        <p:spPr>
          <a:xfrm>
            <a:off x="6019800" y="3790950"/>
            <a:ext cx="11075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7127302" y="3790950"/>
            <a:ext cx="282456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6019800" y="3844042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IO Port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8055640" y="4444032"/>
            <a:ext cx="554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11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zh-TW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</a:t>
            </a:r>
            <a:endParaRPr lang="zh-TW" altLang="en-US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6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 Quick Tour for Docking Station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84" b="94504" l="8812" r="93614">
                        <a14:foregroundMark x1="35327" y1="89116" x2="35327" y2="89116"/>
                        <a14:foregroundMark x1="24091" y1="69935" x2="24333" y2="87608"/>
                        <a14:foregroundMark x1="35327" y1="88685" x2="35085" y2="93750"/>
                        <a14:foregroundMark x1="36944" y1="87392" x2="35166" y2="94612"/>
                        <a14:foregroundMark x1="12611" y1="52909" x2="11479" y2="28664"/>
                        <a14:foregroundMark x1="23282" y1="85560" x2="12207" y2="86530"/>
                        <a14:foregroundMark x1="15926" y1="90841" x2="8812" y2="94397"/>
                        <a14:foregroundMark x1="46726" y1="65409" x2="51334" y2="60668"/>
                        <a14:foregroundMark x1="50364" y1="58944" x2="50364" y2="61853"/>
                        <a14:foregroundMark x1="49232" y1="57543" x2="53112" y2="61530"/>
                        <a14:foregroundMark x1="51738" y1="62500" x2="53517" y2="56681"/>
                        <a14:foregroundMark x1="52061" y1="60022" x2="52061" y2="60022"/>
                        <a14:foregroundMark x1="51981" y1="60129" x2="51981" y2="60129"/>
                        <a14:foregroundMark x1="51981" y1="60129" x2="51981" y2="60129"/>
                        <a14:foregroundMark x1="51738" y1="59914" x2="52304" y2="72091"/>
                        <a14:foregroundMark x1="52142" y1="61638" x2="50606" y2="55819"/>
                        <a14:foregroundMark x1="53193" y1="56142" x2="50849" y2="56034"/>
                        <a14:foregroundMark x1="51657" y1="58190" x2="51657" y2="58190"/>
                        <a14:foregroundMark x1="50768" y1="61746" x2="50768" y2="60991"/>
                        <a14:foregroundMark x1="51011" y1="57651" x2="51657" y2="57974"/>
                        <a14:foregroundMark x1="50606" y1="58405" x2="53032" y2="60022"/>
                        <a14:foregroundMark x1="51415" y1="59698" x2="52627" y2="58836"/>
                        <a14:foregroundMark x1="52870" y1="58836" x2="52870" y2="58836"/>
                        <a14:foregroundMark x1="52627" y1="58297" x2="52627" y2="58621"/>
                        <a14:foregroundMark x1="52142" y1="65948" x2="49475" y2="57112"/>
                        <a14:foregroundMark x1="51576" y1="59375" x2="51576" y2="59375"/>
                        <a14:foregroundMark x1="51011" y1="58944" x2="51011" y2="58944"/>
                        <a14:foregroundMark x1="50525" y1="58836" x2="49475" y2="59052"/>
                        <a14:foregroundMark x1="48019" y1="59483" x2="53517" y2="58728"/>
                        <a14:foregroundMark x1="50121" y1="58513" x2="52627" y2="61638"/>
                        <a14:backgroundMark x1="39693" y1="86746" x2="39693" y2="86746"/>
                        <a14:backgroundMark x1="39693" y1="87284" x2="39693" y2="87284"/>
                        <a14:backgroundMark x1="40340" y1="88685" x2="38965" y2="82974"/>
                        <a14:backgroundMark x1="41714" y1="80280" x2="43088" y2="80819"/>
                        <a14:backgroundMark x1="52142" y1="60884" x2="51334" y2="59267"/>
                        <a14:backgroundMark x1="44462" y1="94073" x2="43816" y2="81358"/>
                        <a14:backgroundMark x1="39369" y1="79526" x2="38480" y2="83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11111" r="5209" b="1976"/>
          <a:stretch/>
        </p:blipFill>
        <p:spPr>
          <a:xfrm rot="6095550">
            <a:off x="-482414" y="1819471"/>
            <a:ext cx="3589156" cy="287615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300" y="1732073"/>
            <a:ext cx="3359003" cy="3112868"/>
          </a:xfrm>
          <a:prstGeom prst="rect">
            <a:avLst/>
          </a:prstGeom>
        </p:spPr>
      </p:pic>
      <p:cxnSp>
        <p:nvCxnSpPr>
          <p:cNvPr id="14" name="直線單箭頭接點 13"/>
          <p:cNvCxnSpPr/>
          <p:nvPr/>
        </p:nvCxnSpPr>
        <p:spPr>
          <a:xfrm flipH="1">
            <a:off x="1777365" y="3257550"/>
            <a:ext cx="64144" cy="88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H="1">
            <a:off x="1918335" y="3517820"/>
            <a:ext cx="64144" cy="88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62" y="1789979"/>
            <a:ext cx="2684842" cy="2997056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>
            <a:off x="4419600" y="1732073"/>
            <a:ext cx="0" cy="9587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33"/>
          <a:stretch/>
        </p:blipFill>
        <p:spPr>
          <a:xfrm>
            <a:off x="4522227" y="1310373"/>
            <a:ext cx="795694" cy="50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AT-1450 </a:t>
            </a:r>
            <a:r>
              <a:rPr lang="en-US" altLang="zh-TW" dirty="0"/>
              <a:t>Dimension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00150"/>
            <a:ext cx="5802239" cy="348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AT-1450 Dimension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22082"/>
            <a:ext cx="6629400" cy="39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2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Modular Solution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1371600" y="3559294"/>
            <a:ext cx="1800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/>
              <a:t>10” Mobile POS</a:t>
            </a:r>
          </a:p>
          <a:p>
            <a:pPr algn="ctr"/>
            <a:r>
              <a:rPr lang="en-US" altLang="zh-TW" sz="1400" b="1" dirty="0" smtClean="0"/>
              <a:t>Intel</a:t>
            </a:r>
          </a:p>
          <a:p>
            <a:pPr algn="ctr"/>
            <a:r>
              <a:rPr lang="en-US" altLang="zh-TW" sz="1400" b="1" dirty="0" smtClean="0"/>
              <a:t>Cherry Trail</a:t>
            </a:r>
          </a:p>
          <a:p>
            <a:pPr algn="ctr"/>
            <a:r>
              <a:rPr lang="en-US" altLang="zh-TW" sz="1400" b="1" dirty="0" smtClean="0"/>
              <a:t>Quad Core</a:t>
            </a:r>
          </a:p>
          <a:p>
            <a:pPr algn="ctr"/>
            <a:r>
              <a:rPr lang="en-US" altLang="zh-TW" sz="1400" b="1" dirty="0" smtClean="0"/>
              <a:t>1.84G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257800" y="3638550"/>
            <a:ext cx="1847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/>
              <a:t>Cradle + Station</a:t>
            </a:r>
          </a:p>
          <a:p>
            <a:pPr algn="ctr"/>
            <a:r>
              <a:rPr lang="en-US" altLang="zh-TW" sz="1400" b="1" dirty="0" smtClean="0"/>
              <a:t>Intel</a:t>
            </a:r>
          </a:p>
          <a:p>
            <a:pPr algn="ctr"/>
            <a:r>
              <a:rPr lang="en-US" altLang="zh-TW" sz="1400" b="1" dirty="0" smtClean="0"/>
              <a:t>Cherry Trail</a:t>
            </a:r>
          </a:p>
          <a:p>
            <a:pPr algn="ctr"/>
            <a:r>
              <a:rPr lang="en-US" altLang="zh-TW" sz="1400" b="1" dirty="0" smtClean="0"/>
              <a:t>Quad Core</a:t>
            </a:r>
          </a:p>
          <a:p>
            <a:pPr algn="ctr"/>
            <a:r>
              <a:rPr lang="en-US" altLang="zh-TW" sz="1400" b="1" dirty="0" smtClean="0"/>
              <a:t>1.84G</a:t>
            </a:r>
          </a:p>
        </p:txBody>
      </p:sp>
      <p:pic>
        <p:nvPicPr>
          <p:cNvPr id="1026" name="Picture 2" descr="C:\Users\cary\Google Drive\AerPOS II\Photos\Mobile POS\AT-1450\JPG\IMG_9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0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" y="1825939"/>
            <a:ext cx="2438400" cy="131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46" y="1502570"/>
            <a:ext cx="2209800" cy="20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6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AT-1450+Cradle Dimension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8455"/>
            <a:ext cx="6202685" cy="399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2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AT-1450+Station </a:t>
            </a:r>
            <a:r>
              <a:rPr lang="en-US" altLang="zh-TW" dirty="0"/>
              <a:t>Dimension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33311"/>
            <a:ext cx="3747971" cy="39300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5421"/>
            <a:ext cx="4135025" cy="391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4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Gallery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AT-1450 (w/ Docking Station) Black</a:t>
            </a:r>
            <a:endParaRPr lang="zh-TW" altLang="en-US" dirty="0"/>
          </a:p>
        </p:txBody>
      </p:sp>
      <p:pic>
        <p:nvPicPr>
          <p:cNvPr id="2050" name="Picture 2" descr="D:\待辦事項\專案區\Aerpos II\成品照片\AT-1450\Stand_Black\IMG_9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300"/>
            <a:ext cx="3194465" cy="31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待辦事項\專案區\Aerpos II\成品照片\AT-1450\Stand_Black\IMG_9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374" y="1428750"/>
            <a:ext cx="2661946" cy="30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待辦事項\專案區\Aerpos II\成品照片\AT-1450\Stand_Black\IMG_94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93" y="1504950"/>
            <a:ext cx="2704307" cy="301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4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AT-1450 (w/ Docking Station) Silver</a:t>
            </a:r>
            <a:endParaRPr lang="zh-TW" altLang="en-US" dirty="0"/>
          </a:p>
        </p:txBody>
      </p:sp>
      <p:pic>
        <p:nvPicPr>
          <p:cNvPr id="5123" name="Picture 3" descr="C:\Users\cary\Google Drive\AerPOS II\Photos\Mobile POS\AT-1450\JPG\IMG_9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26681"/>
            <a:ext cx="2667000" cy="297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待辦事項\專案區\Aerpos II\成品照片\AT-1450\Stand_Silver\IMG_9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51" y="1426681"/>
            <a:ext cx="2637449" cy="29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待辦事項\專案區\Aerpos II\成品照片\AT-1450\Stand_Silver\IMG_94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" y="1569573"/>
            <a:ext cx="2987040" cy="290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1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Thank You!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503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AT-1450 10” Mobile POS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Specifications</a:t>
            </a:r>
            <a:endParaRPr lang="zh-TW" altLang="en-US" dirty="0"/>
          </a:p>
        </p:txBody>
      </p:sp>
      <p:pic>
        <p:nvPicPr>
          <p:cNvPr id="3" name="Picture 2" descr="C:\Users\cary\Google Drive\AerPOS II\Photos\Mobile POS\AT-1450\JPG\IMG_9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0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530493"/>
            <a:ext cx="2361033" cy="126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621383"/>
              </p:ext>
            </p:extLst>
          </p:nvPr>
        </p:nvGraphicFramePr>
        <p:xfrm>
          <a:off x="3736525" y="1176545"/>
          <a:ext cx="5400600" cy="4754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71600"/>
                <a:gridCol w="1882548"/>
                <a:gridCol w="2146452"/>
              </a:tblGrid>
              <a:tr h="36004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Specifications</a:t>
                      </a:r>
                      <a:endParaRPr lang="zh-TW" alt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Screen</a:t>
                      </a:r>
                      <a:endParaRPr lang="zh-TW" altLang="en-US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50" dirty="0" smtClean="0"/>
                        <a:t>10.1” IPS,</a:t>
                      </a:r>
                      <a:r>
                        <a:rPr lang="en-US" altLang="zh-TW" sz="1050" baseline="0" dirty="0" smtClean="0"/>
                        <a:t>  </a:t>
                      </a:r>
                      <a:r>
                        <a:rPr lang="en-US" altLang="zh-TW" sz="1050" dirty="0" smtClean="0"/>
                        <a:t>1280x800,</a:t>
                      </a:r>
                      <a:r>
                        <a:rPr lang="en-US" altLang="zh-TW" sz="1050" baseline="0" dirty="0" smtClean="0"/>
                        <a:t> 350nits, 25K</a:t>
                      </a:r>
                      <a:endParaRPr lang="zh-TW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Touch</a:t>
                      </a:r>
                      <a:endParaRPr lang="zh-TW" altLang="en-US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50" dirty="0" smtClean="0"/>
                        <a:t>Projected Capacitive (Multi-touch)</a:t>
                      </a:r>
                      <a:endParaRPr lang="zh-TW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Processor</a:t>
                      </a:r>
                      <a:endParaRPr lang="zh-TW" altLang="en-US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50" dirty="0" smtClean="0"/>
                        <a:t>Intel Cherry</a:t>
                      </a:r>
                      <a:r>
                        <a:rPr lang="en-US" altLang="zh-TW" sz="1050" baseline="0" dirty="0" smtClean="0"/>
                        <a:t> Trail Quad Core Atom X5 Z8300 1.44G ~ 1.84G</a:t>
                      </a:r>
                      <a:endParaRPr lang="zh-TW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OS</a:t>
                      </a:r>
                      <a:endParaRPr lang="zh-TW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 smtClean="0"/>
                        <a:t>Android 5.1</a:t>
                      </a:r>
                      <a:endParaRPr lang="zh-TW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 smtClean="0"/>
                        <a:t>Windows 10 </a:t>
                      </a:r>
                      <a:endParaRPr lang="zh-TW" altLang="en-US" sz="1050" dirty="0" smtClean="0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Built-in</a:t>
                      </a:r>
                      <a:r>
                        <a:rPr lang="en-US" altLang="zh-TW" sz="1200" b="1" baseline="0" dirty="0" smtClean="0"/>
                        <a:t> Storage</a:t>
                      </a:r>
                      <a:endParaRPr lang="zh-TW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 err="1" smtClean="0"/>
                        <a:t>eMMC</a:t>
                      </a:r>
                      <a:r>
                        <a:rPr lang="en-US" altLang="zh-TW" sz="1050" dirty="0" smtClean="0"/>
                        <a:t> 32G (for Android)</a:t>
                      </a:r>
                      <a:endParaRPr lang="zh-TW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 err="1" smtClean="0"/>
                        <a:t>eMMC</a:t>
                      </a:r>
                      <a:r>
                        <a:rPr lang="en-US" altLang="zh-TW" sz="1050" dirty="0" smtClean="0"/>
                        <a:t> 64G (for Windows)</a:t>
                      </a:r>
                      <a:endParaRPr lang="zh-TW" altLang="en-US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dirty="0" smtClean="0"/>
                        <a:t>2</a:t>
                      </a:r>
                      <a:r>
                        <a:rPr lang="en-US" altLang="zh-TW" sz="1200" b="1" baseline="30000" dirty="0" smtClean="0"/>
                        <a:t>nd</a:t>
                      </a:r>
                      <a:r>
                        <a:rPr lang="en-US" altLang="zh-TW" sz="1200" b="1" baseline="0" dirty="0" smtClean="0"/>
                        <a:t> Storage</a:t>
                      </a:r>
                      <a:endParaRPr lang="zh-TW" altLang="en-US" sz="1200" b="1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50" dirty="0" smtClean="0"/>
                        <a:t>Micro SD Card Slot (Max: 128 GB)</a:t>
                      </a:r>
                      <a:endParaRPr lang="zh-TW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dirty="0" smtClean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Memory</a:t>
                      </a:r>
                      <a:endParaRPr lang="zh-TW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 smtClean="0"/>
                        <a:t>LP</a:t>
                      </a:r>
                      <a:r>
                        <a:rPr lang="en-US" altLang="zh-TW" sz="1050" baseline="0" dirty="0" smtClean="0"/>
                        <a:t> DDR3 2</a:t>
                      </a:r>
                      <a:r>
                        <a:rPr lang="en-US" altLang="zh-TW" sz="1050" dirty="0" smtClean="0"/>
                        <a:t>G</a:t>
                      </a:r>
                      <a:endParaRPr lang="zh-TW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 smtClean="0"/>
                        <a:t>LP</a:t>
                      </a:r>
                      <a:r>
                        <a:rPr lang="en-US" altLang="zh-TW" sz="1050" baseline="0" dirty="0" smtClean="0"/>
                        <a:t> DDR3 4</a:t>
                      </a:r>
                      <a:r>
                        <a:rPr lang="en-US" altLang="zh-TW" sz="1050" dirty="0" smtClean="0"/>
                        <a:t>G</a:t>
                      </a:r>
                      <a:endParaRPr lang="zh-TW" altLang="en-US" sz="1050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Camera</a:t>
                      </a:r>
                      <a:endParaRPr lang="zh-TW" altLang="en-US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 smtClean="0"/>
                        <a:t>Front Camera: 2 MP (Default)</a:t>
                      </a:r>
                      <a:r>
                        <a:rPr lang="en-US" altLang="zh-TW" sz="1050" baseline="0" dirty="0" smtClean="0"/>
                        <a:t> , </a:t>
                      </a:r>
                      <a:r>
                        <a:rPr lang="en-US" altLang="zh-TW" sz="1050" dirty="0" smtClean="0"/>
                        <a:t>Rear Camera: 8 MP (Optional)</a:t>
                      </a:r>
                      <a:endParaRPr lang="zh-TW" altLang="en-US" sz="105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50" dirty="0" smtClean="0"/>
                    </a:p>
                  </a:txBody>
                  <a:tcPr/>
                </a:tc>
              </a:tr>
              <a:tr h="143416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Connection</a:t>
                      </a:r>
                      <a:endParaRPr lang="zh-TW" altLang="en-US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50" dirty="0" err="1" smtClean="0"/>
                        <a:t>Wifi</a:t>
                      </a:r>
                      <a:r>
                        <a:rPr lang="en-US" altLang="zh-TW" sz="1050" dirty="0" smtClean="0"/>
                        <a:t> 802.11 b/g/n</a:t>
                      </a:r>
                      <a:r>
                        <a:rPr lang="en-US" altLang="zh-TW" sz="1050" baseline="0" dirty="0" smtClean="0"/>
                        <a:t> , </a:t>
                      </a:r>
                      <a:r>
                        <a:rPr lang="en-US" altLang="zh-TW" sz="1050" dirty="0" smtClean="0"/>
                        <a:t>Bluetooth 4.0</a:t>
                      </a:r>
                      <a:endParaRPr lang="zh-TW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1336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Battery</a:t>
                      </a:r>
                      <a:endParaRPr lang="zh-TW" altLang="en-US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50" dirty="0" smtClean="0"/>
                        <a:t>Non</a:t>
                      </a:r>
                      <a:r>
                        <a:rPr lang="en-US" altLang="zh-TW" sz="1050" baseline="0" dirty="0" smtClean="0"/>
                        <a:t>-Removable </a:t>
                      </a:r>
                      <a:r>
                        <a:rPr lang="en-US" altLang="zh-TW" sz="1050" dirty="0" smtClean="0"/>
                        <a:t>6800mAh Li-on</a:t>
                      </a:r>
                      <a:endParaRPr lang="zh-TW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Sensor</a:t>
                      </a:r>
                      <a:endParaRPr lang="zh-TW" altLang="en-US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50" dirty="0" smtClean="0"/>
                        <a:t>Accelerator-sensor</a:t>
                      </a:r>
                      <a:r>
                        <a:rPr lang="en-US" altLang="zh-TW" sz="1050" baseline="0" dirty="0" smtClean="0"/>
                        <a:t> / Gyroscope / Light sensor</a:t>
                      </a:r>
                      <a:endParaRPr lang="zh-TW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2192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Line</a:t>
                      </a:r>
                      <a:r>
                        <a:rPr lang="en-US" altLang="zh-TW" sz="1200" b="1" baseline="0" dirty="0" smtClean="0"/>
                        <a:t> out</a:t>
                      </a:r>
                      <a:endParaRPr lang="zh-TW" altLang="en-US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50" dirty="0" smtClean="0"/>
                        <a:t>3.5 Phone Jack</a:t>
                      </a:r>
                      <a:endParaRPr lang="zh-TW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Micro</a:t>
                      </a:r>
                      <a:r>
                        <a:rPr lang="en-US" altLang="zh-TW" sz="1200" b="1" baseline="0" dirty="0" smtClean="0"/>
                        <a:t> USB</a:t>
                      </a:r>
                      <a:endParaRPr lang="zh-TW" altLang="en-US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50" dirty="0" smtClean="0"/>
                        <a:t>OTG / DC</a:t>
                      </a:r>
                      <a:r>
                        <a:rPr lang="en-US" altLang="zh-TW" sz="1050" baseline="0" dirty="0" smtClean="0"/>
                        <a:t> in</a:t>
                      </a:r>
                      <a:endParaRPr lang="zh-TW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Mic</a:t>
                      </a:r>
                      <a:r>
                        <a:rPr lang="en-US" altLang="zh-TW" sz="1200" b="1" baseline="0" dirty="0" smtClean="0"/>
                        <a:t> In</a:t>
                      </a:r>
                      <a:endParaRPr lang="zh-TW" altLang="en-US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50" dirty="0" smtClean="0"/>
                        <a:t>DMIC</a:t>
                      </a:r>
                      <a:endParaRPr lang="zh-TW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Speakers</a:t>
                      </a:r>
                      <a:endParaRPr lang="zh-TW" altLang="en-US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50" dirty="0" smtClean="0"/>
                        <a:t>1W x 2 Speakers</a:t>
                      </a:r>
                      <a:endParaRPr lang="zh-TW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200" b="1" dirty="0" smtClean="0"/>
                        <a:t>Size &amp; Weight</a:t>
                      </a:r>
                      <a:endParaRPr lang="zh-TW" altLang="en-US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50" dirty="0" smtClean="0"/>
                        <a:t>264.5mm x 182mm x 10.7mm ;</a:t>
                      </a:r>
                      <a:r>
                        <a:rPr lang="en-US" altLang="zh-TW" sz="1050" baseline="0" dirty="0" smtClean="0"/>
                        <a:t> 678g</a:t>
                      </a:r>
                      <a:endParaRPr lang="zh-TW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cary\Google Drive\AerPOS II\Photos\Mobile POS\AT-1450\JPG\IMG_94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2591"/>
            <a:ext cx="2002935" cy="160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9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 Quick Tour for AT-1450	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2593" r="4152" b="2593"/>
          <a:stretch/>
        </p:blipFill>
        <p:spPr>
          <a:xfrm>
            <a:off x="2438400" y="1581150"/>
            <a:ext cx="3200400" cy="2497873"/>
          </a:xfrm>
          <a:prstGeom prst="rect">
            <a:avLst/>
          </a:prstGeom>
        </p:spPr>
      </p:pic>
      <p:cxnSp>
        <p:nvCxnSpPr>
          <p:cNvPr id="5" name="直線單箭頭接點 4"/>
          <p:cNvCxnSpPr/>
          <p:nvPr/>
        </p:nvCxnSpPr>
        <p:spPr>
          <a:xfrm flipH="1">
            <a:off x="5486400" y="2571750"/>
            <a:ext cx="375138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5861538" y="2576146"/>
            <a:ext cx="920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5771427" y="2274948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Front Camera 2MP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H="1">
            <a:off x="5486400" y="2914691"/>
            <a:ext cx="38100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5861538" y="2914691"/>
            <a:ext cx="9261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5780220" y="2628514"/>
            <a:ext cx="9765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Light Sensor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7375588" y="2982702"/>
            <a:ext cx="114598" cy="1139764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77" r="-28439" b="5440"/>
          <a:stretch/>
        </p:blipFill>
        <p:spPr>
          <a:xfrm>
            <a:off x="6838492" y="3257551"/>
            <a:ext cx="230288" cy="702998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7490186" y="3072140"/>
            <a:ext cx="811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Up Button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6711624" y="2995940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7465621" y="3698938"/>
            <a:ext cx="992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Down Button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直線單箭頭接點 34"/>
          <p:cNvCxnSpPr/>
          <p:nvPr/>
        </p:nvCxnSpPr>
        <p:spPr>
          <a:xfrm flipH="1">
            <a:off x="5578412" y="3257550"/>
            <a:ext cx="173678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t="92664" r="-1"/>
          <a:stretch/>
        </p:blipFill>
        <p:spPr>
          <a:xfrm>
            <a:off x="6245352" y="4135709"/>
            <a:ext cx="165467" cy="229252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t="92664" r="-1"/>
          <a:stretch/>
        </p:blipFill>
        <p:spPr>
          <a:xfrm>
            <a:off x="6252806" y="4381610"/>
            <a:ext cx="165467" cy="229252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t="92664" r="-1"/>
          <a:stretch/>
        </p:blipFill>
        <p:spPr>
          <a:xfrm>
            <a:off x="6252807" y="3889808"/>
            <a:ext cx="165467" cy="229252"/>
          </a:xfrm>
          <a:prstGeom prst="rect">
            <a:avLst/>
          </a:prstGeom>
        </p:spPr>
      </p:pic>
      <p:cxnSp>
        <p:nvCxnSpPr>
          <p:cNvPr id="50" name="直線單箭頭接點 49"/>
          <p:cNvCxnSpPr/>
          <p:nvPr/>
        </p:nvCxnSpPr>
        <p:spPr>
          <a:xfrm flipH="1">
            <a:off x="5562600" y="3598926"/>
            <a:ext cx="119416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/>
          <p:cNvSpPr txBox="1"/>
          <p:nvPr/>
        </p:nvSpPr>
        <p:spPr>
          <a:xfrm>
            <a:off x="5791200" y="3369565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Power Button</a:t>
            </a:r>
          </a:p>
        </p:txBody>
      </p:sp>
      <p:sp>
        <p:nvSpPr>
          <p:cNvPr id="63" name="文字方塊 62"/>
          <p:cNvSpPr txBox="1"/>
          <p:nvPr/>
        </p:nvSpPr>
        <p:spPr>
          <a:xfrm>
            <a:off x="5486400" y="3638550"/>
            <a:ext cx="8996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Power LED</a:t>
            </a:r>
          </a:p>
        </p:txBody>
      </p:sp>
      <p:cxnSp>
        <p:nvCxnSpPr>
          <p:cNvPr id="5120" name="直線單箭頭接點 5119"/>
          <p:cNvCxnSpPr/>
          <p:nvPr/>
        </p:nvCxnSpPr>
        <p:spPr>
          <a:xfrm flipH="1" flipV="1">
            <a:off x="5577230" y="3887451"/>
            <a:ext cx="661415" cy="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文字方塊 5124"/>
          <p:cNvSpPr txBox="1"/>
          <p:nvPr/>
        </p:nvSpPr>
        <p:spPr>
          <a:xfrm>
            <a:off x="5857895" y="3907535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5833872" y="4146846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6" name="矩形 5125"/>
          <p:cNvSpPr/>
          <p:nvPr/>
        </p:nvSpPr>
        <p:spPr>
          <a:xfrm>
            <a:off x="5708904" y="4394454"/>
            <a:ext cx="5934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dirty="0">
                <a:latin typeface="Arial" panose="020B0604020202020204" pitchFamily="34" charset="0"/>
                <a:cs typeface="Arial" panose="020B0604020202020204" pitchFamily="34" charset="0"/>
              </a:rPr>
              <a:t>Purple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7" name="橢圓 5126"/>
          <p:cNvSpPr/>
          <p:nvPr/>
        </p:nvSpPr>
        <p:spPr>
          <a:xfrm>
            <a:off x="6324600" y="400735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橢圓 74"/>
          <p:cNvSpPr/>
          <p:nvPr/>
        </p:nvSpPr>
        <p:spPr>
          <a:xfrm>
            <a:off x="6318504" y="4254247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6" name="橢圓 75"/>
          <p:cNvSpPr/>
          <p:nvPr/>
        </p:nvSpPr>
        <p:spPr>
          <a:xfrm>
            <a:off x="6328410" y="4501134"/>
            <a:ext cx="45719" cy="45719"/>
          </a:xfrm>
          <a:prstGeom prst="ellipse">
            <a:avLst/>
          </a:prstGeom>
          <a:solidFill>
            <a:srgbClr val="D00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128" name="文字方塊 5127"/>
          <p:cNvSpPr txBox="1"/>
          <p:nvPr/>
        </p:nvSpPr>
        <p:spPr>
          <a:xfrm>
            <a:off x="6400800" y="3910340"/>
            <a:ext cx="7585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Charging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文字方塊 77"/>
          <p:cNvSpPr txBox="1"/>
          <p:nvPr/>
        </p:nvSpPr>
        <p:spPr>
          <a:xfrm>
            <a:off x="6397429" y="4157195"/>
            <a:ext cx="931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>
                <a:latin typeface="Arial" panose="020B0604020202020204" pitchFamily="34" charset="0"/>
                <a:cs typeface="Arial" panose="020B0604020202020204" pitchFamily="34" charset="0"/>
              </a:rPr>
              <a:t>Discharging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6397429" y="4397954"/>
            <a:ext cx="413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30" name="直線單箭頭接點 5129"/>
          <p:cNvCxnSpPr/>
          <p:nvPr/>
        </p:nvCxnSpPr>
        <p:spPr>
          <a:xfrm>
            <a:off x="2286000" y="1962150"/>
            <a:ext cx="60960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2" name="直線接點 5131"/>
          <p:cNvCxnSpPr/>
          <p:nvPr/>
        </p:nvCxnSpPr>
        <p:spPr>
          <a:xfrm flipH="1">
            <a:off x="1676400" y="1962150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字方塊 83"/>
          <p:cNvSpPr txBox="1"/>
          <p:nvPr/>
        </p:nvSpPr>
        <p:spPr>
          <a:xfrm>
            <a:off x="1408486" y="1537157"/>
            <a:ext cx="10807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10.1” IPS </a:t>
            </a:r>
          </a:p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Touch Display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4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 Quick Tour for AT-1450	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" t="24681" r="1300" b="2120"/>
          <a:stretch/>
        </p:blipFill>
        <p:spPr>
          <a:xfrm>
            <a:off x="2133600" y="2027028"/>
            <a:ext cx="4869358" cy="1971070"/>
          </a:xfrm>
          <a:prstGeom prst="rect">
            <a:avLst/>
          </a:prstGeom>
        </p:spPr>
      </p:pic>
      <p:cxnSp>
        <p:nvCxnSpPr>
          <p:cNvPr id="14" name="直線單箭頭接點 13"/>
          <p:cNvCxnSpPr/>
          <p:nvPr/>
        </p:nvCxnSpPr>
        <p:spPr>
          <a:xfrm flipH="1" flipV="1">
            <a:off x="6172200" y="3073792"/>
            <a:ext cx="177430" cy="352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8" name="文字方塊 5127"/>
          <p:cNvSpPr txBox="1"/>
          <p:nvPr/>
        </p:nvSpPr>
        <p:spPr>
          <a:xfrm>
            <a:off x="5560621" y="3605540"/>
            <a:ext cx="992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Docking Port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6365078" y="3376940"/>
            <a:ext cx="726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SD Card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6587181" y="3139769"/>
            <a:ext cx="1656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Micro USB(OTG/DC In)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901506" y="2722235"/>
            <a:ext cx="1156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3.5 Phone Jack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直線接點 27"/>
          <p:cNvCxnSpPr/>
          <p:nvPr/>
        </p:nvCxnSpPr>
        <p:spPr>
          <a:xfrm>
            <a:off x="6349630" y="3426144"/>
            <a:ext cx="68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/>
          <p:nvPr/>
        </p:nvCxnSpPr>
        <p:spPr>
          <a:xfrm flipH="1" flipV="1">
            <a:off x="5410200" y="3376940"/>
            <a:ext cx="164784" cy="4902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/>
          <p:cNvCxnSpPr/>
          <p:nvPr/>
        </p:nvCxnSpPr>
        <p:spPr>
          <a:xfrm>
            <a:off x="5574983" y="3867149"/>
            <a:ext cx="8062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/>
          <p:nvPr/>
        </p:nvCxnSpPr>
        <p:spPr>
          <a:xfrm flipH="1" flipV="1">
            <a:off x="6587181" y="2939577"/>
            <a:ext cx="76774" cy="241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/>
          <p:cNvCxnSpPr/>
          <p:nvPr/>
        </p:nvCxnSpPr>
        <p:spPr>
          <a:xfrm>
            <a:off x="6663955" y="3180649"/>
            <a:ext cx="68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 flipH="1" flipV="1">
            <a:off x="6739580" y="2881712"/>
            <a:ext cx="87448" cy="1020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/>
          <p:cNvCxnSpPr/>
          <p:nvPr/>
        </p:nvCxnSpPr>
        <p:spPr>
          <a:xfrm>
            <a:off x="6828181" y="2979420"/>
            <a:ext cx="68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6766803" y="2953413"/>
            <a:ext cx="404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Mic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2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 Quick Tour for AT-1450	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2465717" y="3247456"/>
            <a:ext cx="898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Cradle Port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2593" r="3676" b="2593"/>
          <a:stretch/>
        </p:blipFill>
        <p:spPr>
          <a:xfrm>
            <a:off x="3505200" y="1657350"/>
            <a:ext cx="3157538" cy="2590800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 flipV="1">
            <a:off x="3223411" y="2152609"/>
            <a:ext cx="449417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H="1">
            <a:off x="2606028" y="2457409"/>
            <a:ext cx="6173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/>
          <p:cNvSpPr txBox="1"/>
          <p:nvPr/>
        </p:nvSpPr>
        <p:spPr>
          <a:xfrm>
            <a:off x="2052500" y="2152609"/>
            <a:ext cx="139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Read Camera </a:t>
            </a:r>
            <a:r>
              <a:rPr lang="en-US" altLang="zh-TW" sz="11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MP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>
            <a:off x="3258780" y="3538429"/>
            <a:ext cx="918572" cy="2872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2692416" y="3539449"/>
            <a:ext cx="5765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 flipV="1">
            <a:off x="4441025" y="4091137"/>
            <a:ext cx="381000" cy="2349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 flipV="1">
            <a:off x="5791200" y="3943309"/>
            <a:ext cx="243828" cy="3827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4822025" y="4326059"/>
            <a:ext cx="2344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4913342" y="4094537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直線接點 54"/>
          <p:cNvCxnSpPr/>
          <p:nvPr/>
        </p:nvCxnSpPr>
        <p:spPr>
          <a:xfrm>
            <a:off x="5410200" y="4326059"/>
            <a:ext cx="381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Service Cradle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1330" r="2369" b="2215"/>
          <a:stretch/>
        </p:blipFill>
        <p:spPr>
          <a:xfrm>
            <a:off x="533400" y="1352550"/>
            <a:ext cx="2514600" cy="1881170"/>
          </a:xfrm>
          <a:prstGeom prst="rect">
            <a:avLst/>
          </a:prstGeom>
        </p:spPr>
      </p:pic>
      <p:graphicFrame>
        <p:nvGraphicFramePr>
          <p:cNvPr id="37" name="表格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409330"/>
              </p:ext>
            </p:extLst>
          </p:nvPr>
        </p:nvGraphicFramePr>
        <p:xfrm>
          <a:off x="5629148" y="1164695"/>
          <a:ext cx="3505199" cy="39521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71599"/>
                <a:gridCol w="2133600"/>
              </a:tblGrid>
              <a:tr h="476351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aseline="0" dirty="0" smtClean="0"/>
                        <a:t>Specifications</a:t>
                      </a:r>
                      <a:endParaRPr lang="zh-TW" alt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276902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Protection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100" dirty="0" smtClean="0"/>
                        <a:t>Free</a:t>
                      </a:r>
                      <a:r>
                        <a:rPr lang="en-US" altLang="zh-TW" sz="1100" baseline="0" dirty="0" smtClean="0"/>
                        <a:t> Fall 1.2M</a:t>
                      </a:r>
                      <a:endParaRPr lang="zh-TW" altLang="en-US" sz="1100" dirty="0"/>
                    </a:p>
                  </a:txBody>
                  <a:tcPr/>
                </a:tc>
              </a:tr>
              <a:tr h="276902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Add</a:t>
                      </a:r>
                      <a:r>
                        <a:rPr lang="en-US" altLang="zh-TW" sz="1400" b="1" baseline="0" dirty="0" smtClean="0"/>
                        <a:t>-on Options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1100" baseline="0" dirty="0" smtClean="0"/>
                    </a:p>
                  </a:txBody>
                  <a:tcPr/>
                </a:tc>
              </a:tr>
              <a:tr h="276902">
                <a:tc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100" dirty="0" smtClean="0">
                          <a:solidFill>
                            <a:schemeClr val="tx1"/>
                          </a:solidFill>
                        </a:rPr>
                        <a:t>MSR (ISO</a:t>
                      </a:r>
                      <a:r>
                        <a:rPr lang="en-US" altLang="zh-TW" sz="1100" baseline="0" dirty="0" smtClean="0">
                          <a:solidFill>
                            <a:schemeClr val="tx1"/>
                          </a:solidFill>
                        </a:rPr>
                        <a:t> T1/2/3)</a:t>
                      </a:r>
                      <a:endParaRPr lang="zh-TW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00702">
                <a:tc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100" dirty="0" smtClean="0">
                          <a:solidFill>
                            <a:schemeClr val="tx1"/>
                          </a:solidFill>
                        </a:rPr>
                        <a:t>1D/2D</a:t>
                      </a:r>
                      <a:r>
                        <a:rPr lang="en-US" altLang="zh-TW" sz="1100" baseline="0" dirty="0" smtClean="0">
                          <a:solidFill>
                            <a:schemeClr val="tx1"/>
                          </a:solidFill>
                        </a:rPr>
                        <a:t> Scanner</a:t>
                      </a:r>
                      <a:endParaRPr lang="zh-TW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6902">
                <a:tc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 smtClean="0">
                          <a:solidFill>
                            <a:srgbClr val="FF0000"/>
                          </a:solidFill>
                        </a:rPr>
                        <a:t>IC Card</a:t>
                      </a:r>
                      <a:r>
                        <a:rPr lang="en-US" altLang="zh-TW" sz="1100" baseline="0" dirty="0" smtClean="0">
                          <a:solidFill>
                            <a:srgbClr val="FF0000"/>
                          </a:solidFill>
                        </a:rPr>
                        <a:t> Reader</a:t>
                      </a:r>
                      <a:endParaRPr lang="zh-TW" altLang="en-US" sz="11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21104">
                <a:tc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100" dirty="0" smtClean="0">
                          <a:solidFill>
                            <a:srgbClr val="FF0000"/>
                          </a:solidFill>
                        </a:rPr>
                        <a:t>NFC Reader/Writer</a:t>
                      </a:r>
                      <a:endParaRPr lang="zh-TW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100" baseline="0" dirty="0" smtClean="0"/>
                        <a:t>Battery 6800mAh</a:t>
                      </a:r>
                      <a:endParaRPr lang="zh-TW" altLang="en-US" sz="1100" dirty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100" dirty="0" smtClean="0"/>
                        <a:t>1 x USB</a:t>
                      </a:r>
                      <a:r>
                        <a:rPr lang="en-US" altLang="zh-TW" sz="1100" baseline="0" dirty="0" smtClean="0"/>
                        <a:t> 2.0 port</a:t>
                      </a:r>
                      <a:endParaRPr lang="zh-TW" altLang="en-US" sz="11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Size &amp; Weight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100" dirty="0" smtClean="0"/>
                        <a:t>268mm</a:t>
                      </a:r>
                      <a:r>
                        <a:rPr lang="en-US" altLang="zh-TW" sz="1100" baseline="0" dirty="0" smtClean="0"/>
                        <a:t> </a:t>
                      </a:r>
                      <a:r>
                        <a:rPr lang="en-US" altLang="zh-TW" sz="1100" dirty="0" smtClean="0"/>
                        <a:t>x 187mm x 32.3mm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 smtClean="0"/>
                        <a:t>458g (depends on add</a:t>
                      </a:r>
                      <a:r>
                        <a:rPr lang="en-US" altLang="zh-TW" sz="1100" baseline="0" dirty="0" smtClean="0"/>
                        <a:t>-on devices</a:t>
                      </a:r>
                      <a:r>
                        <a:rPr lang="en-US" altLang="zh-TW" sz="1100" dirty="0" smtClean="0"/>
                        <a:t>)</a:t>
                      </a:r>
                    </a:p>
                  </a:txBody>
                  <a:tcPr/>
                </a:tc>
              </a:tr>
              <a:tr h="444594">
                <a:tc gridSpan="2">
                  <a:txBody>
                    <a:bodyPr/>
                    <a:lstStyle/>
                    <a:p>
                      <a:r>
                        <a:rPr lang="en-US" altLang="zh-TW" sz="1100" dirty="0" smtClean="0">
                          <a:solidFill>
                            <a:srgbClr val="FF0000"/>
                          </a:solidFill>
                        </a:rPr>
                        <a:t>Cradle with peripheral options (Max 3 items, chosen out of 4), 1 x USB 2.0 port (NFC and ID tech IC is at same location).</a:t>
                      </a:r>
                      <a:endParaRPr lang="zh-TW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7" name="圖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6247" y1="14055" x2="6247" y2="14055"/>
                        <a14:backgroundMark x1="28595" y1="12197" x2="28595" y2="12197"/>
                        <a14:backgroundMark x1="18632" y1="20355" x2="18632" y2="2035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0" t="17048" r="16050" b="11840"/>
          <a:stretch/>
        </p:blipFill>
        <p:spPr>
          <a:xfrm>
            <a:off x="2362200" y="3046200"/>
            <a:ext cx="2590800" cy="1828800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6247" y1="14055" x2="6247" y2="14055"/>
                        <a14:backgroundMark x1="28595" y1="12197" x2="28595" y2="12197"/>
                        <a14:backgroundMark x1="18632" y1="20355" x2="18632" y2="2035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61" t="42925" r="22126" b="33319"/>
          <a:stretch/>
        </p:blipFill>
        <p:spPr>
          <a:xfrm>
            <a:off x="2882418" y="3243006"/>
            <a:ext cx="1578284" cy="610949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247" y1="14055" x2="6247" y2="14055"/>
                        <a14:backgroundMark x1="28595" y1="12197" x2="28595" y2="12197"/>
                        <a14:backgroundMark x1="18632" y1="20355" x2="18632" y2="2035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61" t="42925" r="22126" b="33319"/>
          <a:stretch/>
        </p:blipFill>
        <p:spPr>
          <a:xfrm>
            <a:off x="2536516" y="4033618"/>
            <a:ext cx="1578284" cy="6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 Quick Tour for </a:t>
            </a:r>
            <a:r>
              <a:rPr lang="en-US" altLang="zh-TW" dirty="0" smtClean="0"/>
              <a:t>Cradle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1330" r="2369" b="2215"/>
          <a:stretch/>
        </p:blipFill>
        <p:spPr>
          <a:xfrm>
            <a:off x="2209800" y="1264491"/>
            <a:ext cx="4190999" cy="3135283"/>
          </a:xfrm>
          <a:prstGeom prst="rect">
            <a:avLst/>
          </a:prstGeom>
        </p:spPr>
      </p:pic>
      <p:sp>
        <p:nvSpPr>
          <p:cNvPr id="53" name="文字方塊 52"/>
          <p:cNvSpPr txBox="1"/>
          <p:nvPr/>
        </p:nvSpPr>
        <p:spPr>
          <a:xfrm>
            <a:off x="2371180" y="1282724"/>
            <a:ext cx="1494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2D Barcode Scanner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752961" y="3869879"/>
            <a:ext cx="944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Battery LED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6419832" y="1859519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NFC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154465" y="2267445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IC Card Reader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 flipV="1">
            <a:off x="3369406" y="4147444"/>
            <a:ext cx="38100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3750406" y="4376044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4131406" y="4170009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USB 2.0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直線單箭頭接點 23"/>
          <p:cNvCxnSpPr/>
          <p:nvPr/>
        </p:nvCxnSpPr>
        <p:spPr>
          <a:xfrm rot="900000">
            <a:off x="3833341" y="1300930"/>
            <a:ext cx="201240" cy="261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H="1">
            <a:off x="2690481" y="1278241"/>
            <a:ext cx="11750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V="1">
            <a:off x="3007020" y="3848248"/>
            <a:ext cx="222640" cy="288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flipH="1">
            <a:off x="1794897" y="4133507"/>
            <a:ext cx="121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圖片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t="92664" r="-1"/>
          <a:stretch/>
        </p:blipFill>
        <p:spPr>
          <a:xfrm>
            <a:off x="2170811" y="4634592"/>
            <a:ext cx="165467" cy="229252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t="92664" r="-1"/>
          <a:stretch/>
        </p:blipFill>
        <p:spPr>
          <a:xfrm>
            <a:off x="2175961" y="4880493"/>
            <a:ext cx="165467" cy="229252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t="92664" r="-1"/>
          <a:stretch/>
        </p:blipFill>
        <p:spPr>
          <a:xfrm>
            <a:off x="2175962" y="4388691"/>
            <a:ext cx="165467" cy="229252"/>
          </a:xfrm>
          <a:prstGeom prst="rect">
            <a:avLst/>
          </a:prstGeom>
        </p:spPr>
      </p:pic>
      <p:sp>
        <p:nvSpPr>
          <p:cNvPr id="41" name="文字方塊 40"/>
          <p:cNvSpPr txBox="1"/>
          <p:nvPr/>
        </p:nvSpPr>
        <p:spPr>
          <a:xfrm>
            <a:off x="1721456" y="4406418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1697433" y="4645729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2247755" y="450624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2241659" y="4753130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5" name="橢圓 44"/>
          <p:cNvSpPr/>
          <p:nvPr/>
        </p:nvSpPr>
        <p:spPr>
          <a:xfrm>
            <a:off x="2247755" y="5000017"/>
            <a:ext cx="45719" cy="45719"/>
          </a:xfrm>
          <a:prstGeom prst="ellipse">
            <a:avLst/>
          </a:prstGeom>
          <a:solidFill>
            <a:srgbClr val="D00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2323955" y="4409223"/>
            <a:ext cx="7585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Charging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2320584" y="4656078"/>
            <a:ext cx="931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>
                <a:latin typeface="Arial" panose="020B0604020202020204" pitchFamily="34" charset="0"/>
                <a:cs typeface="Arial" panose="020B0604020202020204" pitchFamily="34" charset="0"/>
              </a:rPr>
              <a:t>Discharging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320584" y="4896837"/>
            <a:ext cx="413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線單箭頭接點 32"/>
          <p:cNvCxnSpPr/>
          <p:nvPr/>
        </p:nvCxnSpPr>
        <p:spPr>
          <a:xfrm rot="18900000" flipH="1" flipV="1">
            <a:off x="5729768" y="1920947"/>
            <a:ext cx="470950" cy="76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H="1">
            <a:off x="6202556" y="2523749"/>
            <a:ext cx="283163" cy="231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/>
          <p:cNvCxnSpPr/>
          <p:nvPr/>
        </p:nvCxnSpPr>
        <p:spPr>
          <a:xfrm>
            <a:off x="6485719" y="2523749"/>
            <a:ext cx="9984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/>
          <p:cNvCxnSpPr/>
          <p:nvPr/>
        </p:nvCxnSpPr>
        <p:spPr>
          <a:xfrm>
            <a:off x="6154465" y="1819119"/>
            <a:ext cx="6720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/>
          <p:nvPr/>
        </p:nvCxnSpPr>
        <p:spPr>
          <a:xfrm rot="10800000" flipV="1">
            <a:off x="3439238" y="1990153"/>
            <a:ext cx="152400" cy="197235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0" name="直線接點 5119"/>
          <p:cNvCxnSpPr/>
          <p:nvPr/>
        </p:nvCxnSpPr>
        <p:spPr>
          <a:xfrm flipV="1">
            <a:off x="3589733" y="1907213"/>
            <a:ext cx="409294" cy="8315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6" name="直線單箭頭接點 5125"/>
          <p:cNvCxnSpPr/>
          <p:nvPr/>
        </p:nvCxnSpPr>
        <p:spPr>
          <a:xfrm flipV="1">
            <a:off x="4304126" y="1912928"/>
            <a:ext cx="550156" cy="113836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字方塊 73"/>
          <p:cNvSpPr txBox="1"/>
          <p:nvPr/>
        </p:nvSpPr>
        <p:spPr>
          <a:xfrm rot="20917479">
            <a:off x="3564792" y="1835861"/>
            <a:ext cx="1156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Scanner Button</a:t>
            </a:r>
            <a:endParaRPr lang="zh-TW" altLang="en-US" sz="11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直線單箭頭接點 80"/>
          <p:cNvCxnSpPr/>
          <p:nvPr/>
        </p:nvCxnSpPr>
        <p:spPr>
          <a:xfrm>
            <a:off x="2302606" y="2895854"/>
            <a:ext cx="322976" cy="195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82"/>
          <p:cNvCxnSpPr/>
          <p:nvPr/>
        </p:nvCxnSpPr>
        <p:spPr>
          <a:xfrm flipH="1">
            <a:off x="1842866" y="2895854"/>
            <a:ext cx="4650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文字方塊 84"/>
          <p:cNvSpPr txBox="1"/>
          <p:nvPr/>
        </p:nvSpPr>
        <p:spPr>
          <a:xfrm>
            <a:off x="1803751" y="2884063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MSR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99706" y="4867880"/>
            <a:ext cx="5934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1100" dirty="0">
                <a:latin typeface="Arial" panose="020B0604020202020204" pitchFamily="34" charset="0"/>
              </a:rPr>
              <a:t>Purple</a:t>
            </a:r>
            <a:endParaRPr lang="zh-TW" altLang="zh-TW" sz="1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28d6e546672bff8e25278fcea5d74eae9ba533"/>
</p:tagLst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10730</TotalTime>
  <Words>452</Words>
  <Application>Microsoft Office PowerPoint</Application>
  <PresentationFormat>如螢幕大小 (16:9)</PresentationFormat>
  <Paragraphs>153</Paragraphs>
  <Slides>25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1_Office 佈景主題</vt:lpstr>
      <vt:lpstr>AerTab Series Product Introduction AT-1450</vt:lpstr>
      <vt:lpstr>Modular Solution</vt:lpstr>
      <vt:lpstr>AT-1450 10” Mobile POS</vt:lpstr>
      <vt:lpstr>Specifications</vt:lpstr>
      <vt:lpstr>A Quick Tour for AT-1450 </vt:lpstr>
      <vt:lpstr>A Quick Tour for AT-1450 </vt:lpstr>
      <vt:lpstr>A Quick Tour for AT-1450 </vt:lpstr>
      <vt:lpstr>Service Cradle</vt:lpstr>
      <vt:lpstr>A Quick Tour for Cradle</vt:lpstr>
      <vt:lpstr>A Quick Tour for Cradle</vt:lpstr>
      <vt:lpstr>AT-1450+Cradle Assembly</vt:lpstr>
      <vt:lpstr>AT-1450+Cradle Assembly</vt:lpstr>
      <vt:lpstr>AT-1450+Cradle Assembly</vt:lpstr>
      <vt:lpstr>Docking Station</vt:lpstr>
      <vt:lpstr>Docking Station Second I/O</vt:lpstr>
      <vt:lpstr>A Quick Tour for Docking Station</vt:lpstr>
      <vt:lpstr>A Quick Tour for Docking Station</vt:lpstr>
      <vt:lpstr>AT-1450 Dimension</vt:lpstr>
      <vt:lpstr>AT-1450 Dimension</vt:lpstr>
      <vt:lpstr>AT-1450+Cradle Dimension</vt:lpstr>
      <vt:lpstr>AT-1450+Station Dimension</vt:lpstr>
      <vt:lpstr>Gallery</vt:lpstr>
      <vt:lpstr>AT-1450 (w/ Docking Station) Black</vt:lpstr>
      <vt:lpstr>AT-1450 (w/ Docking Station) Silver</vt:lpstr>
      <vt:lpstr>Thank You!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AerLite Introduction</dc:title>
  <dc:creator>cary</dc:creator>
  <cp:lastModifiedBy>alice.wei</cp:lastModifiedBy>
  <cp:revision>101</cp:revision>
  <dcterms:created xsi:type="dcterms:W3CDTF">2016-07-11T09:31:30Z</dcterms:created>
  <dcterms:modified xsi:type="dcterms:W3CDTF">2017-08-01T07:10:40Z</dcterms:modified>
</cp:coreProperties>
</file>